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 id="2147483779" r:id="rId2"/>
  </p:sldMasterIdLst>
  <p:sldIdLst>
    <p:sldId id="266" r:id="rId3"/>
    <p:sldId id="289" r:id="rId4"/>
    <p:sldId id="290" r:id="rId5"/>
    <p:sldId id="291" r:id="rId6"/>
    <p:sldId id="298" r:id="rId7"/>
    <p:sldId id="292" r:id="rId8"/>
    <p:sldId id="299" r:id="rId9"/>
    <p:sldId id="297" r:id="rId10"/>
    <p:sldId id="295" r:id="rId11"/>
    <p:sldId id="296"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61" d="100"/>
          <a:sy n="161" d="100"/>
        </p:scale>
        <p:origin x="2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p:spPr>
        <p:txBody>
          <a:bodyPr/>
          <a:lstStyle/>
          <a:p>
            <a:r>
              <a:rPr lang="fr-FR"/>
              <a:t>Modifiez le style du titre</a:t>
            </a:r>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2918167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670313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771204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fr-FR"/>
              <a:t>Modifiez le style du titre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D291B17-9318-49DB-B28B-6E5994AE9581}" type="datetime1">
              <a:rPr lang="en-US" smtClean="0"/>
              <a:t>7/2/2022</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A98EE3D-8CD1-4C3F-BD1C-C98C9596463C}" type="slidenum">
              <a:rPr lang="en-US" smtClean="0"/>
              <a:t>‹N°›</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767939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7/2/2022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236288518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fr-FR"/>
              <a:t>Modifiez le style du titre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D291B17-9318-49DB-B28B-6E5994AE9581}" type="datetime1">
              <a:rPr lang="en-US" smtClean="0"/>
              <a:t>7/2/2022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015815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D291B17-9318-49DB-B28B-6E5994AE9581}" type="datetime1">
              <a:rPr lang="en-US" smtClean="0"/>
              <a:t>7/2/2022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47938627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D291B17-9318-49DB-B28B-6E5994AE9581}" type="datetime1">
              <a:rPr lang="en-US" smtClean="0"/>
              <a:t>7/2/2022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937533145"/>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D291B17-9318-49DB-B28B-6E5994AE9581}" type="datetime1">
              <a:rPr lang="en-US" smtClean="0"/>
              <a:t>7/2/2022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2258248912"/>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291B17-9318-49DB-B28B-6E5994AE9581}" type="datetime1">
              <a:rPr lang="en-US" smtClean="0"/>
              <a:t>7/2/2022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4294682881"/>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fr-FR"/>
              <a:t>Modifiez le style du titre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D291B17-9318-49DB-B28B-6E5994AE9581}" type="datetime1">
              <a:rPr lang="en-US" smtClean="0"/>
              <a:t>7/2/2022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1791665838"/>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2856309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fr-FR"/>
              <a:t>Modifiez le style du titre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D291B17-9318-49DB-B28B-6E5994AE9581}" type="datetime1">
              <a:rPr lang="en-US" smtClean="0"/>
              <a:t>7/2/2022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2108421788"/>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7/2/2022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631845502"/>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7/2/2022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130349361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554806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584813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4205711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3846148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34541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763505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477219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8582E2-60D7-40E7-AECB-CED9E7320F8D}" type="slidenum">
              <a:rPr lang="fr-FR" smtClean="0"/>
              <a:pPr/>
              <a:t>‹N°›</a:t>
            </a:fld>
            <a:endParaRPr lang="fr-FR"/>
          </a:p>
        </p:txBody>
      </p:sp>
    </p:spTree>
    <p:extLst>
      <p:ext uri="{BB962C8B-B14F-4D97-AF65-F5344CB8AC3E}">
        <p14:creationId xmlns:p14="http://schemas.microsoft.com/office/powerpoint/2010/main" val="3018585596"/>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73302334-7E8B-4320-A1E2-4B05AC15A670}" type="datetimeFigureOut">
              <a:rPr lang="fr-FR" smtClean="0"/>
              <a:pPr/>
              <a:t>02/07/2022</a:t>
            </a:fld>
            <a:endParaRPr lang="fr-FR"/>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fr-FR"/>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108582E2-60D7-40E7-AECB-CED9E7320F8D}" type="slidenum">
              <a:rPr lang="fr-FR" smtClean="0"/>
              <a:pPr/>
              <a:t>‹N°›</a:t>
            </a:fld>
            <a:endParaRPr lang="fr-FR"/>
          </a:p>
        </p:txBody>
      </p:sp>
    </p:spTree>
    <p:extLst>
      <p:ext uri="{BB962C8B-B14F-4D97-AF65-F5344CB8AC3E}">
        <p14:creationId xmlns:p14="http://schemas.microsoft.com/office/powerpoint/2010/main" val="4231331098"/>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0F69D1C-65FE-12A7-10A5-974D2827404C}"/>
              </a:ext>
            </a:extLst>
          </p:cNvPr>
          <p:cNvSpPr/>
          <p:nvPr/>
        </p:nvSpPr>
        <p:spPr>
          <a:xfrm>
            <a:off x="0" y="-19050"/>
            <a:ext cx="12192000" cy="6896100"/>
          </a:xfrm>
          <a:prstGeom prst="rect">
            <a:avLst/>
          </a:prstGeom>
          <a:solidFill>
            <a:schemeClr val="accent5">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449" name="Sous-titre 448"/>
          <p:cNvSpPr>
            <a:spLocks noGrp="1"/>
          </p:cNvSpPr>
          <p:nvPr>
            <p:ph type="subTitle" idx="1"/>
          </p:nvPr>
        </p:nvSpPr>
        <p:spPr>
          <a:xfrm>
            <a:off x="9689056" y="2511023"/>
            <a:ext cx="1941984" cy="720080"/>
          </a:xfrm>
          <a:solidFill>
            <a:schemeClr val="bg1"/>
          </a:solidFill>
          <a:ln w="76200">
            <a:solidFill>
              <a:srgbClr val="C00000"/>
            </a:solidFill>
          </a:ln>
        </p:spPr>
        <p:txBody>
          <a:bodyPr>
            <a:normAutofit/>
          </a:bodyPr>
          <a:lstStyle/>
          <a:p>
            <a:r>
              <a:rPr lang="fr-FR" sz="3600" dirty="0">
                <a:solidFill>
                  <a:schemeClr val="tx1"/>
                </a:solidFill>
                <a:latin typeface="Arial Black" panose="020B0A04020102020204" pitchFamily="34" charset="0"/>
              </a:rPr>
              <a:t>Jour 4</a:t>
            </a:r>
            <a:endParaRPr lang="fr-FR" dirty="0">
              <a:solidFill>
                <a:schemeClr val="tx1"/>
              </a:solidFill>
              <a:latin typeface="Arial Black" panose="020B0A04020102020204" pitchFamily="34" charset="0"/>
            </a:endParaRPr>
          </a:p>
        </p:txBody>
      </p:sp>
      <p:sp>
        <p:nvSpPr>
          <p:cNvPr id="2" name="Rectangle 1">
            <a:extLst>
              <a:ext uri="{FF2B5EF4-FFF2-40B4-BE49-F238E27FC236}">
                <a16:creationId xmlns:a16="http://schemas.microsoft.com/office/drawing/2014/main" id="{D73E7670-923B-4901-A053-8510B254E2DC}"/>
              </a:ext>
            </a:extLst>
          </p:cNvPr>
          <p:cNvSpPr/>
          <p:nvPr/>
        </p:nvSpPr>
        <p:spPr>
          <a:xfrm>
            <a:off x="10624044" y="3231103"/>
            <a:ext cx="72008" cy="1368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latin typeface="Calibri"/>
            </a:endParaRPr>
          </a:p>
        </p:txBody>
      </p:sp>
      <p:sp>
        <p:nvSpPr>
          <p:cNvPr id="10" name="Ellipse 9">
            <a:extLst>
              <a:ext uri="{FF2B5EF4-FFF2-40B4-BE49-F238E27FC236}">
                <a16:creationId xmlns:a16="http://schemas.microsoft.com/office/drawing/2014/main" id="{AE34ABAC-0E55-4C36-DC52-B6987084FD93}"/>
              </a:ext>
            </a:extLst>
          </p:cNvPr>
          <p:cNvSpPr/>
          <p:nvPr/>
        </p:nvSpPr>
        <p:spPr>
          <a:xfrm>
            <a:off x="6527800" y="4526280"/>
            <a:ext cx="7030720" cy="3312160"/>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libre : forme 7">
            <a:extLst>
              <a:ext uri="{FF2B5EF4-FFF2-40B4-BE49-F238E27FC236}">
                <a16:creationId xmlns:a16="http://schemas.microsoft.com/office/drawing/2014/main" id="{C5A3369E-B2EB-B111-4D64-37C98D778908}"/>
              </a:ext>
            </a:extLst>
          </p:cNvPr>
          <p:cNvSpPr/>
          <p:nvPr/>
        </p:nvSpPr>
        <p:spPr>
          <a:xfrm>
            <a:off x="-50800" y="5565842"/>
            <a:ext cx="13157200" cy="1564640"/>
          </a:xfrm>
          <a:custGeom>
            <a:avLst/>
            <a:gdLst>
              <a:gd name="connsiteX0" fmla="*/ 0 w 12237720"/>
              <a:gd name="connsiteY0" fmla="*/ 1332751 h 1581671"/>
              <a:gd name="connsiteX1" fmla="*/ 5760720 w 12237720"/>
              <a:gd name="connsiteY1" fmla="*/ 1791 h 1581671"/>
              <a:gd name="connsiteX2" fmla="*/ 12237720 w 12237720"/>
              <a:gd name="connsiteY2" fmla="*/ 1581671 h 1581671"/>
            </a:gdLst>
            <a:ahLst/>
            <a:cxnLst>
              <a:cxn ang="0">
                <a:pos x="connsiteX0" y="connsiteY0"/>
              </a:cxn>
              <a:cxn ang="0">
                <a:pos x="connsiteX1" y="connsiteY1"/>
              </a:cxn>
              <a:cxn ang="0">
                <a:pos x="connsiteX2" y="connsiteY2"/>
              </a:cxn>
            </a:cxnLst>
            <a:rect l="l" t="t" r="r" b="b"/>
            <a:pathLst>
              <a:path w="12237720" h="1581671">
                <a:moveTo>
                  <a:pt x="0" y="1332751"/>
                </a:moveTo>
                <a:cubicBezTo>
                  <a:pt x="1860550" y="646527"/>
                  <a:pt x="3721100" y="-39696"/>
                  <a:pt x="5760720" y="1791"/>
                </a:cubicBezTo>
                <a:cubicBezTo>
                  <a:pt x="7800340" y="43278"/>
                  <a:pt x="10019030" y="812474"/>
                  <a:pt x="12237720" y="1581671"/>
                </a:cubicBezTo>
              </a:path>
            </a:pathLst>
          </a:cu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Nuage 10">
            <a:extLst>
              <a:ext uri="{FF2B5EF4-FFF2-40B4-BE49-F238E27FC236}">
                <a16:creationId xmlns:a16="http://schemas.microsoft.com/office/drawing/2014/main" id="{5F64FD8D-AB10-61AC-6D21-2EDA1FF5E72E}"/>
              </a:ext>
            </a:extLst>
          </p:cNvPr>
          <p:cNvSpPr/>
          <p:nvPr/>
        </p:nvSpPr>
        <p:spPr>
          <a:xfrm>
            <a:off x="-1648973" y="509838"/>
            <a:ext cx="3027680" cy="1315720"/>
          </a:xfrm>
          <a:prstGeom prst="clou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Nuage 13">
            <a:extLst>
              <a:ext uri="{FF2B5EF4-FFF2-40B4-BE49-F238E27FC236}">
                <a16:creationId xmlns:a16="http://schemas.microsoft.com/office/drawing/2014/main" id="{3AA2245E-F89F-6CD9-B43D-3FDF158EF062}"/>
              </a:ext>
            </a:extLst>
          </p:cNvPr>
          <p:cNvSpPr/>
          <p:nvPr/>
        </p:nvSpPr>
        <p:spPr>
          <a:xfrm>
            <a:off x="3229773" y="29126"/>
            <a:ext cx="3409124" cy="2011679"/>
          </a:xfrm>
          <a:prstGeom prst="clou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8" name="Titre 447"/>
          <p:cNvSpPr>
            <a:spLocks noGrp="1"/>
          </p:cNvSpPr>
          <p:nvPr>
            <p:ph type="ctrTitle"/>
          </p:nvPr>
        </p:nvSpPr>
        <p:spPr>
          <a:xfrm>
            <a:off x="6096000" y="393934"/>
            <a:ext cx="5801804" cy="1704105"/>
          </a:xfrm>
          <a:solidFill>
            <a:srgbClr val="FFFF00"/>
          </a:solidFill>
          <a:ln w="28575">
            <a:solidFill>
              <a:schemeClr val="tx1"/>
            </a:solidFill>
          </a:ln>
        </p:spPr>
        <p:txBody>
          <a:bodyPr>
            <a:normAutofit fontScale="90000"/>
          </a:bodyPr>
          <a:lstStyle/>
          <a:p>
            <a:r>
              <a:rPr lang="fr-FR" sz="6000" b="1" dirty="0"/>
              <a:t>Les vacances de Mathilde et Bastien</a:t>
            </a:r>
          </a:p>
        </p:txBody>
      </p:sp>
      <p:pic>
        <p:nvPicPr>
          <p:cNvPr id="17" name="Image 16">
            <a:extLst>
              <a:ext uri="{FF2B5EF4-FFF2-40B4-BE49-F238E27FC236}">
                <a16:creationId xmlns:a16="http://schemas.microsoft.com/office/drawing/2014/main" id="{F88B5326-5DD7-A291-92E3-C0C1C0264441}"/>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34787" y="2061912"/>
            <a:ext cx="5657850" cy="4286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1E637C1-8547-44A9-B77B-57D50F27B8BD}"/>
              </a:ext>
            </a:extLst>
          </p:cNvPr>
          <p:cNvPicPr>
            <a:picLocks noChangeAspect="1"/>
          </p:cNvPicPr>
          <p:nvPr/>
        </p:nvPicPr>
        <p:blipFill>
          <a:blip r:embed="rId2"/>
          <a:stretch>
            <a:fillRect/>
          </a:stretch>
        </p:blipFill>
        <p:spPr>
          <a:xfrm>
            <a:off x="4089159" y="2767055"/>
            <a:ext cx="2112655" cy="2512623"/>
          </a:xfrm>
          <a:prstGeom prst="rect">
            <a:avLst/>
          </a:prstGeom>
        </p:spPr>
      </p:pic>
      <p:sp>
        <p:nvSpPr>
          <p:cNvPr id="7" name="ZoneTexte 6">
            <a:extLst>
              <a:ext uri="{FF2B5EF4-FFF2-40B4-BE49-F238E27FC236}">
                <a16:creationId xmlns:a16="http://schemas.microsoft.com/office/drawing/2014/main" id="{C0B7C86E-6575-5949-C4BF-F9D12AD4DBF1}"/>
              </a:ext>
            </a:extLst>
          </p:cNvPr>
          <p:cNvSpPr txBox="1"/>
          <p:nvPr/>
        </p:nvSpPr>
        <p:spPr>
          <a:xfrm>
            <a:off x="1210586" y="1182470"/>
            <a:ext cx="7869803" cy="1200329"/>
          </a:xfrm>
          <a:prstGeom prst="rect">
            <a:avLst/>
          </a:prstGeom>
          <a:noFill/>
        </p:spPr>
        <p:txBody>
          <a:bodyPr wrap="square">
            <a:spAutoFit/>
          </a:bodyPr>
          <a:lstStyle/>
          <a:p>
            <a:pPr marL="45720" indent="0">
              <a:buNone/>
            </a:pPr>
            <a:r>
              <a:rPr lang="fr-FR" sz="2400" b="1" dirty="0">
                <a:solidFill>
                  <a:prstClr val="black"/>
                </a:solidFill>
                <a:highlight>
                  <a:srgbClr val="C0C0C0"/>
                </a:highlight>
                <a:ea typeface="+mj-ea"/>
                <a:cs typeface="+mj-cs"/>
              </a:rPr>
              <a:t>Défi 15:</a:t>
            </a:r>
          </a:p>
          <a:p>
            <a:r>
              <a:rPr lang="fr-FR" sz="2400" dirty="0">
                <a:solidFill>
                  <a:schemeClr val="tx1"/>
                </a:solidFill>
              </a:rPr>
              <a:t>Colorie les paroles de Bastien en violet et celles de Mathilde en jaune.</a:t>
            </a:r>
            <a:endParaRPr lang="fr-FR" dirty="0"/>
          </a:p>
        </p:txBody>
      </p:sp>
    </p:spTree>
    <p:extLst>
      <p:ext uri="{BB962C8B-B14F-4D97-AF65-F5344CB8AC3E}">
        <p14:creationId xmlns:p14="http://schemas.microsoft.com/office/powerpoint/2010/main" val="442365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CD9FB7-4800-465B-A485-EB3CB23D0B19}"/>
              </a:ext>
            </a:extLst>
          </p:cNvPr>
          <p:cNvSpPr>
            <a:spLocks noGrp="1"/>
          </p:cNvSpPr>
          <p:nvPr>
            <p:ph type="title"/>
          </p:nvPr>
        </p:nvSpPr>
        <p:spPr/>
        <p:txBody>
          <a:bodyPr/>
          <a:lstStyle/>
          <a:p>
            <a:pPr algn="ctr"/>
            <a:r>
              <a:rPr lang="fr-FR" dirty="0">
                <a:solidFill>
                  <a:srgbClr val="92D050"/>
                </a:solidFill>
              </a:rPr>
              <a:t>L’histoire</a:t>
            </a:r>
          </a:p>
        </p:txBody>
      </p:sp>
      <p:sp>
        <p:nvSpPr>
          <p:cNvPr id="3" name="Espace réservé du contenu 2">
            <a:extLst>
              <a:ext uri="{FF2B5EF4-FFF2-40B4-BE49-F238E27FC236}">
                <a16:creationId xmlns:a16="http://schemas.microsoft.com/office/drawing/2014/main" id="{06A30C3B-572D-4BDE-AF4C-0DCB6411BA7C}"/>
              </a:ext>
            </a:extLst>
          </p:cNvPr>
          <p:cNvSpPr>
            <a:spLocks noGrp="1"/>
          </p:cNvSpPr>
          <p:nvPr>
            <p:ph idx="1"/>
          </p:nvPr>
        </p:nvSpPr>
        <p:spPr>
          <a:xfrm>
            <a:off x="2122998" y="2057400"/>
            <a:ext cx="8892873" cy="4038600"/>
          </a:xfrm>
        </p:spPr>
        <p:txBody>
          <a:bodyPr>
            <a:normAutofit fontScale="92500" lnSpcReduction="10000"/>
          </a:bodyPr>
          <a:lstStyle/>
          <a:p>
            <a:pPr marL="45720" indent="0">
              <a:buNone/>
            </a:pPr>
            <a:r>
              <a:rPr lang="fr-FR" sz="4000" dirty="0">
                <a:solidFill>
                  <a:schemeClr val="tx1"/>
                </a:solidFill>
              </a:rPr>
              <a:t>Aujourd’hui, c’est rencontre avec des animaux ! </a:t>
            </a:r>
          </a:p>
          <a:p>
            <a:pPr marL="45720" indent="0">
              <a:buNone/>
            </a:pPr>
            <a:r>
              <a:rPr lang="fr-FR" sz="4000" dirty="0">
                <a:solidFill>
                  <a:schemeClr val="tx1"/>
                </a:solidFill>
              </a:rPr>
              <a:t>Au programme : visite d’un zoo. </a:t>
            </a:r>
          </a:p>
          <a:p>
            <a:pPr marL="45720" indent="0">
              <a:buNone/>
            </a:pPr>
            <a:r>
              <a:rPr lang="fr-FR" sz="4000" dirty="0">
                <a:solidFill>
                  <a:schemeClr val="tx1"/>
                </a:solidFill>
              </a:rPr>
              <a:t>Équipés d’un plan, les enfants organisent leur parcours. </a:t>
            </a:r>
          </a:p>
          <a:p>
            <a:pPr marL="45720" indent="0">
              <a:buNone/>
            </a:pPr>
            <a:r>
              <a:rPr lang="fr-FR" sz="4000" dirty="0">
                <a:solidFill>
                  <a:schemeClr val="tx1"/>
                </a:solidFill>
              </a:rPr>
              <a:t>Ils vont en apprendre plus sur leurs animaux préférés. </a:t>
            </a:r>
          </a:p>
        </p:txBody>
      </p:sp>
      <p:pic>
        <p:nvPicPr>
          <p:cNvPr id="5" name="Image 4">
            <a:extLst>
              <a:ext uri="{FF2B5EF4-FFF2-40B4-BE49-F238E27FC236}">
                <a16:creationId xmlns:a16="http://schemas.microsoft.com/office/drawing/2014/main" id="{05742DDF-E4C4-8FE3-265E-A49A7A6ED1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2053" y="5486203"/>
            <a:ext cx="2305878" cy="1219593"/>
          </a:xfrm>
          <a:prstGeom prst="rect">
            <a:avLst/>
          </a:prstGeom>
        </p:spPr>
      </p:pic>
      <p:pic>
        <p:nvPicPr>
          <p:cNvPr id="7" name="Image 6">
            <a:extLst>
              <a:ext uri="{FF2B5EF4-FFF2-40B4-BE49-F238E27FC236}">
                <a16:creationId xmlns:a16="http://schemas.microsoft.com/office/drawing/2014/main" id="{FEB2E910-AE8E-A5E4-2787-AC9AF3252F86}"/>
              </a:ext>
            </a:extLst>
          </p:cNvPr>
          <p:cNvPicPr>
            <a:picLocks noChangeAspect="1"/>
          </p:cNvPicPr>
          <p:nvPr/>
        </p:nvPicPr>
        <p:blipFill>
          <a:blip r:embed="rId3">
            <a:clrChange>
              <a:clrFrom>
                <a:srgbClr val="008080"/>
              </a:clrFrom>
              <a:clrTo>
                <a:srgbClr val="008080">
                  <a:alpha val="0"/>
                </a:srgbClr>
              </a:clrTo>
            </a:clrChange>
            <a:extLst>
              <a:ext uri="{28A0092B-C50C-407E-A947-70E740481C1C}">
                <a14:useLocalDpi xmlns:a14="http://schemas.microsoft.com/office/drawing/2010/main" val="0"/>
              </a:ext>
            </a:extLst>
          </a:blip>
          <a:stretch>
            <a:fillRect/>
          </a:stretch>
        </p:blipFill>
        <p:spPr>
          <a:xfrm>
            <a:off x="-362449" y="4271175"/>
            <a:ext cx="2790908" cy="2790908"/>
          </a:xfrm>
          <a:prstGeom prst="rect">
            <a:avLst/>
          </a:prstGeom>
        </p:spPr>
      </p:pic>
    </p:spTree>
    <p:extLst>
      <p:ext uri="{BB962C8B-B14F-4D97-AF65-F5344CB8AC3E}">
        <p14:creationId xmlns:p14="http://schemas.microsoft.com/office/powerpoint/2010/main" val="197740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CD9FB7-4800-465B-A485-EB3CB23D0B19}"/>
              </a:ext>
            </a:extLst>
          </p:cNvPr>
          <p:cNvSpPr>
            <a:spLocks noGrp="1"/>
          </p:cNvSpPr>
          <p:nvPr>
            <p:ph type="title"/>
          </p:nvPr>
        </p:nvSpPr>
        <p:spPr>
          <a:xfrm>
            <a:off x="1123208" y="244397"/>
            <a:ext cx="9875520" cy="1356360"/>
          </a:xfrm>
        </p:spPr>
        <p:txBody>
          <a:bodyPr>
            <a:normAutofit/>
          </a:bodyPr>
          <a:lstStyle/>
          <a:p>
            <a:pPr algn="l"/>
            <a:r>
              <a:rPr lang="fr-FR" sz="1000" dirty="0">
                <a:solidFill>
                  <a:schemeClr val="accent1">
                    <a:lumMod val="75000"/>
                  </a:schemeClr>
                </a:solidFill>
              </a:rPr>
              <a:t>                                                    </a:t>
            </a:r>
            <a:br>
              <a:rPr lang="fr-FR" sz="1000" dirty="0">
                <a:solidFill>
                  <a:schemeClr val="accent1">
                    <a:lumMod val="75000"/>
                  </a:schemeClr>
                </a:solidFill>
              </a:rPr>
            </a:br>
            <a:r>
              <a:rPr lang="fr-FR" sz="1000" dirty="0">
                <a:solidFill>
                  <a:schemeClr val="accent1">
                    <a:lumMod val="75000"/>
                  </a:schemeClr>
                </a:solidFill>
              </a:rPr>
              <a:t>                                                       </a:t>
            </a:r>
            <a:r>
              <a:rPr lang="fr-FR" b="1" dirty="0">
                <a:solidFill>
                  <a:srgbClr val="92D050"/>
                </a:solidFill>
              </a:rPr>
              <a:t>Le zoo de Mulhouse</a:t>
            </a:r>
            <a:endParaRPr lang="fr-FR" dirty="0">
              <a:solidFill>
                <a:srgbClr val="92D050"/>
              </a:solidFill>
            </a:endParaRPr>
          </a:p>
        </p:txBody>
      </p:sp>
      <p:sp>
        <p:nvSpPr>
          <p:cNvPr id="3" name="Espace réservé du contenu 2">
            <a:extLst>
              <a:ext uri="{FF2B5EF4-FFF2-40B4-BE49-F238E27FC236}">
                <a16:creationId xmlns:a16="http://schemas.microsoft.com/office/drawing/2014/main" id="{06A30C3B-572D-4BDE-AF4C-0DCB6411BA7C}"/>
              </a:ext>
            </a:extLst>
          </p:cNvPr>
          <p:cNvSpPr>
            <a:spLocks noGrp="1"/>
          </p:cNvSpPr>
          <p:nvPr>
            <p:ph sz="half" idx="1"/>
          </p:nvPr>
        </p:nvSpPr>
        <p:spPr>
          <a:xfrm>
            <a:off x="2611347" y="1638085"/>
            <a:ext cx="8878629" cy="1227827"/>
          </a:xfrm>
        </p:spPr>
        <p:txBody>
          <a:bodyPr>
            <a:normAutofit/>
          </a:bodyPr>
          <a:lstStyle/>
          <a:p>
            <a:pPr marL="45720" indent="0">
              <a:buNone/>
            </a:pPr>
            <a:r>
              <a:rPr lang="fr-FR" sz="2400" b="1" dirty="0">
                <a:solidFill>
                  <a:schemeClr val="tx1"/>
                </a:solidFill>
                <a:latin typeface="Calibri" panose="020F0502020204030204" pitchFamily="34" charset="0"/>
                <a:cs typeface="Calibri" panose="020F0502020204030204" pitchFamily="34" charset="0"/>
              </a:rPr>
              <a:t>Cherche sur internet le plan du zoo de Mulhouse pour répondre aux questions. </a:t>
            </a:r>
          </a:p>
          <a:p>
            <a:pPr marL="45720" indent="0">
              <a:buNone/>
            </a:pPr>
            <a:endParaRPr lang="fr-FR" sz="2400" b="1" dirty="0">
              <a:solidFill>
                <a:schemeClr val="tx1"/>
              </a:solidFill>
              <a:latin typeface="Calibri" panose="020F0502020204030204" pitchFamily="34" charset="0"/>
              <a:cs typeface="Calibri" panose="020F0502020204030204" pitchFamily="34" charset="0"/>
            </a:endParaRPr>
          </a:p>
          <a:p>
            <a:pPr marL="45720" indent="0">
              <a:buNone/>
            </a:pPr>
            <a:endParaRPr lang="fr-FR" sz="2400" b="1" dirty="0">
              <a:solidFill>
                <a:schemeClr val="accent1">
                  <a:lumMod val="75000"/>
                </a:schemeClr>
              </a:solidFill>
              <a:latin typeface="Calibri" panose="020F0502020204030204" pitchFamily="34" charset="0"/>
              <a:cs typeface="Calibri" panose="020F0502020204030204" pitchFamily="34" charset="0"/>
            </a:endParaRPr>
          </a:p>
        </p:txBody>
      </p:sp>
      <p:sp>
        <p:nvSpPr>
          <p:cNvPr id="6" name="ZoneTexte 5">
            <a:extLst>
              <a:ext uri="{FF2B5EF4-FFF2-40B4-BE49-F238E27FC236}">
                <a16:creationId xmlns:a16="http://schemas.microsoft.com/office/drawing/2014/main" id="{765665AD-9F03-6923-7939-EBF30BACB4D3}"/>
              </a:ext>
            </a:extLst>
          </p:cNvPr>
          <p:cNvSpPr txBox="1"/>
          <p:nvPr/>
        </p:nvSpPr>
        <p:spPr>
          <a:xfrm>
            <a:off x="731520" y="2746038"/>
            <a:ext cx="10925092" cy="3416320"/>
          </a:xfrm>
          <a:prstGeom prst="rect">
            <a:avLst/>
          </a:prstGeom>
          <a:noFill/>
        </p:spPr>
        <p:txBody>
          <a:bodyPr wrap="square">
            <a:spAutoFit/>
          </a:bodyPr>
          <a:lstStyle/>
          <a:p>
            <a:pPr marL="0" indent="0">
              <a:buNone/>
            </a:pPr>
            <a:r>
              <a:rPr lang="fr-FR" sz="2400" b="1" dirty="0">
                <a:solidFill>
                  <a:prstClr val="black"/>
                </a:solidFill>
                <a:highlight>
                  <a:srgbClr val="C0C0C0"/>
                </a:highlight>
                <a:ea typeface="+mj-ea"/>
                <a:cs typeface="+mj-cs"/>
              </a:rPr>
              <a:t>Défi 12:</a:t>
            </a:r>
          </a:p>
          <a:p>
            <a:r>
              <a:rPr lang="fr-FR" sz="2400" dirty="0">
                <a:solidFill>
                  <a:schemeClr val="tx1"/>
                </a:solidFill>
              </a:rPr>
              <a:t>Je pars des tortues et je vais voir les vautours, ensuite je prends le premier chemin à gauche puis je tourne à droite. </a:t>
            </a:r>
          </a:p>
          <a:p>
            <a:r>
              <a:rPr lang="fr-FR" sz="2400" b="1" dirty="0">
                <a:solidFill>
                  <a:schemeClr val="tx1"/>
                </a:solidFill>
              </a:rPr>
              <a:t>Vais-je voir les mêmes animaux que si je tourne à droite après les vautours puis à gauche ? </a:t>
            </a:r>
          </a:p>
          <a:p>
            <a:r>
              <a:rPr lang="fr-FR" sz="2400" b="1" dirty="0">
                <a:solidFill>
                  <a:schemeClr val="tx1"/>
                </a:solidFill>
              </a:rPr>
              <a:t>Quel enclos est le plus grand : lions ou tortues ? </a:t>
            </a:r>
          </a:p>
          <a:p>
            <a:r>
              <a:rPr lang="fr-FR" sz="2400" b="1" dirty="0">
                <a:solidFill>
                  <a:schemeClr val="tx1"/>
                </a:solidFill>
              </a:rPr>
              <a:t>Le chameau peut-il voir les otaries ? </a:t>
            </a:r>
          </a:p>
          <a:p>
            <a:r>
              <a:rPr lang="fr-FR" sz="2400" dirty="0">
                <a:solidFill>
                  <a:schemeClr val="tx1"/>
                </a:solidFill>
              </a:rPr>
              <a:t>Je pars des zèbres et je longe l’île des lémuriens. </a:t>
            </a:r>
          </a:p>
          <a:p>
            <a:r>
              <a:rPr lang="fr-FR" sz="2400" b="1" dirty="0">
                <a:solidFill>
                  <a:schemeClr val="tx1"/>
                </a:solidFill>
              </a:rPr>
              <a:t>Quel oiseau vais-je voir sur ma gauche ?</a:t>
            </a:r>
          </a:p>
        </p:txBody>
      </p:sp>
      <p:pic>
        <p:nvPicPr>
          <p:cNvPr id="5" name="Image 4">
            <a:extLst>
              <a:ext uri="{FF2B5EF4-FFF2-40B4-BE49-F238E27FC236}">
                <a16:creationId xmlns:a16="http://schemas.microsoft.com/office/drawing/2014/main" id="{5D056EEE-867F-58F0-9E32-A34A95EC8D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522" y="1600757"/>
            <a:ext cx="1803825" cy="928688"/>
          </a:xfrm>
          <a:prstGeom prst="rect">
            <a:avLst/>
          </a:prstGeom>
        </p:spPr>
      </p:pic>
    </p:spTree>
    <p:extLst>
      <p:ext uri="{BB962C8B-B14F-4D97-AF65-F5344CB8AC3E}">
        <p14:creationId xmlns:p14="http://schemas.microsoft.com/office/powerpoint/2010/main" val="85252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CD9FB7-4800-465B-A485-EB3CB23D0B19}"/>
              </a:ext>
            </a:extLst>
          </p:cNvPr>
          <p:cNvSpPr>
            <a:spLocks noGrp="1"/>
          </p:cNvSpPr>
          <p:nvPr>
            <p:ph type="title"/>
          </p:nvPr>
        </p:nvSpPr>
        <p:spPr>
          <a:xfrm>
            <a:off x="1158240" y="308759"/>
            <a:ext cx="9875520" cy="1356360"/>
          </a:xfrm>
        </p:spPr>
        <p:txBody>
          <a:bodyPr>
            <a:normAutofit/>
          </a:bodyPr>
          <a:lstStyle/>
          <a:p>
            <a:pPr algn="ctr"/>
            <a:r>
              <a:rPr lang="fr-FR" b="1" dirty="0">
                <a:solidFill>
                  <a:srgbClr val="92D050"/>
                </a:solidFill>
              </a:rPr>
              <a:t>Le zoo de Bastien à Sanary</a:t>
            </a:r>
            <a:endParaRPr lang="fr-FR" dirty="0">
              <a:solidFill>
                <a:srgbClr val="92D050"/>
              </a:solidFill>
            </a:endParaRPr>
          </a:p>
        </p:txBody>
      </p:sp>
      <p:sp>
        <p:nvSpPr>
          <p:cNvPr id="6" name="Espace réservé du contenu 2">
            <a:extLst>
              <a:ext uri="{FF2B5EF4-FFF2-40B4-BE49-F238E27FC236}">
                <a16:creationId xmlns:a16="http://schemas.microsoft.com/office/drawing/2014/main" id="{560234B2-6FD1-FB2B-1CE7-AB59DE48CC06}"/>
              </a:ext>
            </a:extLst>
          </p:cNvPr>
          <p:cNvSpPr txBox="1">
            <a:spLocks/>
          </p:cNvSpPr>
          <p:nvPr/>
        </p:nvSpPr>
        <p:spPr>
          <a:xfrm>
            <a:off x="2554286" y="1780251"/>
            <a:ext cx="8750868" cy="617229"/>
          </a:xfrm>
          <a:prstGeom prst="rect">
            <a:avLst/>
          </a:prstGeom>
        </p:spPr>
        <p:txBody>
          <a:bodyPr vert="horz" lIns="91440" tIns="45720" rIns="91440" bIns="45720" rtlCol="0">
            <a:normAutofit/>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45720" indent="0">
              <a:buFont typeface="Corbel" pitchFamily="34" charset="0"/>
              <a:buNone/>
            </a:pPr>
            <a:r>
              <a:rPr lang="fr-FR" sz="2400" b="1" dirty="0">
                <a:solidFill>
                  <a:schemeClr val="tx1"/>
                </a:solidFill>
                <a:latin typeface="Calibri" panose="020F0502020204030204" pitchFamily="34" charset="0"/>
                <a:cs typeface="Calibri" panose="020F0502020204030204" pitchFamily="34" charset="0"/>
              </a:rPr>
              <a:t>Cherche sur internet le plan du zoo pour répondre aux questions. </a:t>
            </a:r>
          </a:p>
          <a:p>
            <a:pPr marL="45720" indent="0">
              <a:buFont typeface="Corbel" pitchFamily="34" charset="0"/>
              <a:buNone/>
            </a:pPr>
            <a:endParaRPr lang="fr-FR" sz="2400" b="1" dirty="0">
              <a:solidFill>
                <a:schemeClr val="tx1"/>
              </a:solidFill>
              <a:latin typeface="Calibri" panose="020F0502020204030204" pitchFamily="34" charset="0"/>
              <a:cs typeface="Calibri" panose="020F0502020204030204" pitchFamily="34" charset="0"/>
            </a:endParaRPr>
          </a:p>
          <a:p>
            <a:pPr marL="45720" indent="0">
              <a:buFont typeface="Corbel" pitchFamily="34" charset="0"/>
              <a:buNone/>
            </a:pPr>
            <a:endParaRPr lang="fr-FR" sz="2400" b="1" u="sng" dirty="0">
              <a:solidFill>
                <a:schemeClr val="accent1">
                  <a:lumMod val="75000"/>
                </a:schemeClr>
              </a:solidFill>
              <a:latin typeface="Calibri" panose="020F0502020204030204" pitchFamily="34" charset="0"/>
              <a:cs typeface="Calibri" panose="020F0502020204030204" pitchFamily="34" charset="0"/>
            </a:endParaRPr>
          </a:p>
        </p:txBody>
      </p:sp>
      <p:sp>
        <p:nvSpPr>
          <p:cNvPr id="7" name="ZoneTexte 6">
            <a:extLst>
              <a:ext uri="{FF2B5EF4-FFF2-40B4-BE49-F238E27FC236}">
                <a16:creationId xmlns:a16="http://schemas.microsoft.com/office/drawing/2014/main" id="{952121D9-859D-F930-1C23-97E63B4DC6FC}"/>
              </a:ext>
            </a:extLst>
          </p:cNvPr>
          <p:cNvSpPr txBox="1"/>
          <p:nvPr/>
        </p:nvSpPr>
        <p:spPr>
          <a:xfrm>
            <a:off x="960258" y="3082628"/>
            <a:ext cx="10925092" cy="2492990"/>
          </a:xfrm>
          <a:prstGeom prst="rect">
            <a:avLst/>
          </a:prstGeom>
          <a:noFill/>
        </p:spPr>
        <p:txBody>
          <a:bodyPr wrap="square">
            <a:spAutoFit/>
          </a:bodyPr>
          <a:lstStyle/>
          <a:p>
            <a:pPr marL="0" indent="0">
              <a:buNone/>
            </a:pPr>
            <a:r>
              <a:rPr lang="fr-FR" sz="2400" b="1" dirty="0">
                <a:solidFill>
                  <a:prstClr val="black"/>
                </a:solidFill>
                <a:highlight>
                  <a:srgbClr val="C0C0C0"/>
                </a:highlight>
                <a:ea typeface="+mj-ea"/>
                <a:cs typeface="+mj-cs"/>
              </a:rPr>
              <a:t>Défi 13:</a:t>
            </a:r>
          </a:p>
          <a:p>
            <a:pPr marL="0" indent="0">
              <a:buNone/>
            </a:pPr>
            <a:endParaRPr lang="fr-FR" sz="2000" b="1" dirty="0">
              <a:solidFill>
                <a:prstClr val="black"/>
              </a:solidFill>
              <a:highlight>
                <a:srgbClr val="C0C0C0"/>
              </a:highlight>
              <a:ea typeface="+mj-ea"/>
              <a:cs typeface="+mj-cs"/>
            </a:endParaRPr>
          </a:p>
          <a:p>
            <a:r>
              <a:rPr lang="fr-FR" sz="2800" b="1" dirty="0"/>
              <a:t>Quels sont les derniers animaux que je vois avant de sortir du zoo ? </a:t>
            </a:r>
          </a:p>
          <a:p>
            <a:r>
              <a:rPr lang="fr-FR" sz="2800" b="1" dirty="0"/>
              <a:t>Puis-je manger à côté des perroquets ? </a:t>
            </a:r>
          </a:p>
          <a:p>
            <a:r>
              <a:rPr lang="fr-FR" sz="2800" b="1" dirty="0"/>
              <a:t>Puis-je voir les serpents quand je suis à l’aire de jeux ? </a:t>
            </a:r>
          </a:p>
          <a:p>
            <a:r>
              <a:rPr lang="fr-FR" sz="2800" b="1" dirty="0"/>
              <a:t>Dans quelle serre trouve-t-on des couleuvres ? </a:t>
            </a:r>
          </a:p>
        </p:txBody>
      </p:sp>
      <p:pic>
        <p:nvPicPr>
          <p:cNvPr id="5" name="Image 4">
            <a:extLst>
              <a:ext uri="{FF2B5EF4-FFF2-40B4-BE49-F238E27FC236}">
                <a16:creationId xmlns:a16="http://schemas.microsoft.com/office/drawing/2014/main" id="{EBFCAE50-ED95-7622-C199-BC0DDF7686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522" y="1600757"/>
            <a:ext cx="1803825" cy="928688"/>
          </a:xfrm>
          <a:prstGeom prst="rect">
            <a:avLst/>
          </a:prstGeom>
        </p:spPr>
      </p:pic>
    </p:spTree>
    <p:extLst>
      <p:ext uri="{BB962C8B-B14F-4D97-AF65-F5344CB8AC3E}">
        <p14:creationId xmlns:p14="http://schemas.microsoft.com/office/powerpoint/2010/main" val="321765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CD9FB7-4800-465B-A485-EB3CB23D0B19}"/>
              </a:ext>
            </a:extLst>
          </p:cNvPr>
          <p:cNvSpPr>
            <a:spLocks noGrp="1"/>
          </p:cNvSpPr>
          <p:nvPr>
            <p:ph type="title"/>
          </p:nvPr>
        </p:nvSpPr>
        <p:spPr>
          <a:xfrm>
            <a:off x="1293813" y="287044"/>
            <a:ext cx="9601200" cy="1219200"/>
          </a:xfrm>
        </p:spPr>
        <p:txBody>
          <a:bodyPr>
            <a:normAutofit/>
          </a:bodyPr>
          <a:lstStyle/>
          <a:p>
            <a:pPr algn="ctr"/>
            <a:r>
              <a:rPr lang="fr-FR" b="1" dirty="0">
                <a:solidFill>
                  <a:srgbClr val="92D050"/>
                </a:solidFill>
              </a:rPr>
              <a:t>Les fiches d’animaux</a:t>
            </a:r>
            <a:endParaRPr lang="fr-FR" dirty="0">
              <a:solidFill>
                <a:srgbClr val="92D050"/>
              </a:solidFill>
            </a:endParaRPr>
          </a:p>
        </p:txBody>
      </p:sp>
      <p:sp>
        <p:nvSpPr>
          <p:cNvPr id="6" name="Espace réservé du contenu 5">
            <a:extLst>
              <a:ext uri="{FF2B5EF4-FFF2-40B4-BE49-F238E27FC236}">
                <a16:creationId xmlns:a16="http://schemas.microsoft.com/office/drawing/2014/main" id="{9FC190C4-184C-473A-99BE-89B5CA28E18C}"/>
              </a:ext>
            </a:extLst>
          </p:cNvPr>
          <p:cNvSpPr>
            <a:spLocks noGrp="1"/>
          </p:cNvSpPr>
          <p:nvPr>
            <p:ph sz="half" idx="2"/>
          </p:nvPr>
        </p:nvSpPr>
        <p:spPr>
          <a:xfrm>
            <a:off x="405783" y="1330036"/>
            <a:ext cx="10121744" cy="4624050"/>
          </a:xfrm>
        </p:spPr>
        <p:txBody>
          <a:bodyPr>
            <a:normAutofit/>
          </a:bodyPr>
          <a:lstStyle/>
          <a:p>
            <a:pPr marL="45720" indent="0">
              <a:buNone/>
            </a:pPr>
            <a:r>
              <a:rPr lang="fr-FR" sz="2400" b="1" dirty="0">
                <a:solidFill>
                  <a:prstClr val="black"/>
                </a:solidFill>
                <a:ea typeface="+mj-ea"/>
                <a:cs typeface="+mj-cs"/>
              </a:rPr>
              <a:t>A l’entrée de l’enclos des lions, il y a une fiche explicative : </a:t>
            </a:r>
            <a:endParaRPr lang="fr-FR" dirty="0">
              <a:solidFill>
                <a:schemeClr val="tx1"/>
              </a:solidFill>
            </a:endParaRPr>
          </a:p>
        </p:txBody>
      </p:sp>
      <p:pic>
        <p:nvPicPr>
          <p:cNvPr id="7" name="Image 6">
            <a:extLst>
              <a:ext uri="{FF2B5EF4-FFF2-40B4-BE49-F238E27FC236}">
                <a16:creationId xmlns:a16="http://schemas.microsoft.com/office/drawing/2014/main" id="{D91AB5D8-E979-BDF3-8E50-0309FF171A73}"/>
              </a:ext>
            </a:extLst>
          </p:cNvPr>
          <p:cNvPicPr>
            <a:picLocks noChangeAspect="1"/>
          </p:cNvPicPr>
          <p:nvPr/>
        </p:nvPicPr>
        <p:blipFill>
          <a:blip r:embed="rId2"/>
          <a:stretch>
            <a:fillRect/>
          </a:stretch>
        </p:blipFill>
        <p:spPr>
          <a:xfrm>
            <a:off x="1559179" y="1721922"/>
            <a:ext cx="8256655" cy="504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15376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CD9FB7-4800-465B-A485-EB3CB23D0B19}"/>
              </a:ext>
            </a:extLst>
          </p:cNvPr>
          <p:cNvSpPr>
            <a:spLocks noGrp="1"/>
          </p:cNvSpPr>
          <p:nvPr>
            <p:ph type="title"/>
          </p:nvPr>
        </p:nvSpPr>
        <p:spPr>
          <a:xfrm>
            <a:off x="1293813" y="287044"/>
            <a:ext cx="9601200" cy="1219200"/>
          </a:xfrm>
        </p:spPr>
        <p:txBody>
          <a:bodyPr>
            <a:normAutofit/>
          </a:bodyPr>
          <a:lstStyle/>
          <a:p>
            <a:pPr algn="ctr"/>
            <a:r>
              <a:rPr lang="fr-FR" b="1" dirty="0">
                <a:solidFill>
                  <a:srgbClr val="92D050"/>
                </a:solidFill>
              </a:rPr>
              <a:t>Les fiches d’animaux</a:t>
            </a:r>
            <a:endParaRPr lang="fr-FR" dirty="0">
              <a:solidFill>
                <a:srgbClr val="92D050"/>
              </a:solidFill>
            </a:endParaRPr>
          </a:p>
        </p:txBody>
      </p:sp>
      <p:sp>
        <p:nvSpPr>
          <p:cNvPr id="6" name="Espace réservé du contenu 5">
            <a:extLst>
              <a:ext uri="{FF2B5EF4-FFF2-40B4-BE49-F238E27FC236}">
                <a16:creationId xmlns:a16="http://schemas.microsoft.com/office/drawing/2014/main" id="{9FC190C4-184C-473A-99BE-89B5CA28E18C}"/>
              </a:ext>
            </a:extLst>
          </p:cNvPr>
          <p:cNvSpPr>
            <a:spLocks noGrp="1"/>
          </p:cNvSpPr>
          <p:nvPr>
            <p:ph sz="half" idx="2"/>
          </p:nvPr>
        </p:nvSpPr>
        <p:spPr>
          <a:xfrm>
            <a:off x="405783" y="1991686"/>
            <a:ext cx="10121744" cy="3962400"/>
          </a:xfrm>
        </p:spPr>
        <p:txBody>
          <a:bodyPr>
            <a:normAutofit/>
          </a:bodyPr>
          <a:lstStyle/>
          <a:p>
            <a:pPr marL="45720" indent="0">
              <a:buNone/>
            </a:pPr>
            <a:r>
              <a:rPr lang="fr-FR" sz="2400" b="1" dirty="0">
                <a:solidFill>
                  <a:prstClr val="black"/>
                </a:solidFill>
                <a:highlight>
                  <a:srgbClr val="C0C0C0"/>
                </a:highlight>
                <a:ea typeface="+mj-ea"/>
                <a:cs typeface="+mj-cs"/>
              </a:rPr>
              <a:t>Défi 14:</a:t>
            </a:r>
          </a:p>
          <a:p>
            <a:r>
              <a:rPr lang="fr-FR" dirty="0">
                <a:solidFill>
                  <a:schemeClr val="tx1"/>
                </a:solidFill>
              </a:rPr>
              <a:t>Retrouve dans la fiche un mot de la famille de </a:t>
            </a:r>
            <a:r>
              <a:rPr lang="fr-FR" b="1" dirty="0">
                <a:solidFill>
                  <a:schemeClr val="tx1"/>
                </a:solidFill>
              </a:rPr>
              <a:t>lion</a:t>
            </a:r>
            <a:r>
              <a:rPr lang="fr-FR" dirty="0">
                <a:solidFill>
                  <a:schemeClr val="tx1"/>
                </a:solidFill>
              </a:rPr>
              <a:t>.</a:t>
            </a:r>
          </a:p>
          <a:p>
            <a:r>
              <a:rPr lang="fr-FR" dirty="0">
                <a:solidFill>
                  <a:schemeClr val="tx1"/>
                </a:solidFill>
              </a:rPr>
              <a:t>Retrouve dans la fiche un mot de la famille de </a:t>
            </a:r>
            <a:r>
              <a:rPr lang="fr-FR" b="1" dirty="0">
                <a:solidFill>
                  <a:schemeClr val="tx1"/>
                </a:solidFill>
              </a:rPr>
              <a:t>rugir</a:t>
            </a:r>
            <a:r>
              <a:rPr lang="fr-FR" dirty="0">
                <a:solidFill>
                  <a:schemeClr val="tx1"/>
                </a:solidFill>
              </a:rPr>
              <a:t>.</a:t>
            </a:r>
          </a:p>
          <a:p>
            <a:r>
              <a:rPr lang="fr-FR" dirty="0">
                <a:solidFill>
                  <a:schemeClr val="tx1"/>
                </a:solidFill>
              </a:rPr>
              <a:t>Retrouve dans la fiche un mot de la famille de </a:t>
            </a:r>
            <a:r>
              <a:rPr lang="fr-FR" b="1" dirty="0">
                <a:solidFill>
                  <a:schemeClr val="tx1"/>
                </a:solidFill>
              </a:rPr>
              <a:t>femme</a:t>
            </a:r>
            <a:r>
              <a:rPr lang="fr-FR" dirty="0">
                <a:solidFill>
                  <a:schemeClr val="tx1"/>
                </a:solidFill>
              </a:rPr>
              <a:t>.</a:t>
            </a:r>
          </a:p>
          <a:p>
            <a:r>
              <a:rPr lang="fr-FR" dirty="0">
                <a:solidFill>
                  <a:schemeClr val="tx1"/>
                </a:solidFill>
              </a:rPr>
              <a:t>Retrouve dans la fiche un mot de la famille de </a:t>
            </a:r>
            <a:r>
              <a:rPr lang="fr-FR" b="1" dirty="0">
                <a:solidFill>
                  <a:schemeClr val="tx1"/>
                </a:solidFill>
              </a:rPr>
              <a:t>dominer</a:t>
            </a:r>
            <a:r>
              <a:rPr lang="fr-FR" dirty="0">
                <a:solidFill>
                  <a:schemeClr val="tx1"/>
                </a:solidFill>
              </a:rPr>
              <a:t>.</a:t>
            </a:r>
          </a:p>
        </p:txBody>
      </p:sp>
    </p:spTree>
    <p:extLst>
      <p:ext uri="{BB962C8B-B14F-4D97-AF65-F5344CB8AC3E}">
        <p14:creationId xmlns:p14="http://schemas.microsoft.com/office/powerpoint/2010/main" val="3750944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CD9FB7-4800-465B-A485-EB3CB23D0B19}"/>
              </a:ext>
            </a:extLst>
          </p:cNvPr>
          <p:cNvSpPr>
            <a:spLocks noGrp="1"/>
          </p:cNvSpPr>
          <p:nvPr>
            <p:ph type="title"/>
          </p:nvPr>
        </p:nvSpPr>
        <p:spPr>
          <a:xfrm>
            <a:off x="1293813" y="287044"/>
            <a:ext cx="9601200" cy="1219200"/>
          </a:xfrm>
        </p:spPr>
        <p:txBody>
          <a:bodyPr>
            <a:normAutofit/>
          </a:bodyPr>
          <a:lstStyle/>
          <a:p>
            <a:pPr algn="ctr"/>
            <a:r>
              <a:rPr lang="fr-FR" b="1" dirty="0">
                <a:solidFill>
                  <a:srgbClr val="92D050"/>
                </a:solidFill>
              </a:rPr>
              <a:t>Les fiches d’animaux</a:t>
            </a:r>
            <a:endParaRPr lang="fr-FR" dirty="0">
              <a:solidFill>
                <a:srgbClr val="92D050"/>
              </a:solidFill>
            </a:endParaRPr>
          </a:p>
        </p:txBody>
      </p:sp>
      <p:sp>
        <p:nvSpPr>
          <p:cNvPr id="6" name="Espace réservé du contenu 5">
            <a:extLst>
              <a:ext uri="{FF2B5EF4-FFF2-40B4-BE49-F238E27FC236}">
                <a16:creationId xmlns:a16="http://schemas.microsoft.com/office/drawing/2014/main" id="{9FC190C4-184C-473A-99BE-89B5CA28E18C}"/>
              </a:ext>
            </a:extLst>
          </p:cNvPr>
          <p:cNvSpPr>
            <a:spLocks noGrp="1"/>
          </p:cNvSpPr>
          <p:nvPr>
            <p:ph sz="half" idx="2"/>
          </p:nvPr>
        </p:nvSpPr>
        <p:spPr>
          <a:xfrm>
            <a:off x="405783" y="1330036"/>
            <a:ext cx="10121744" cy="4624050"/>
          </a:xfrm>
        </p:spPr>
        <p:txBody>
          <a:bodyPr>
            <a:normAutofit/>
          </a:bodyPr>
          <a:lstStyle/>
          <a:p>
            <a:pPr marL="45720" indent="0">
              <a:buNone/>
            </a:pPr>
            <a:r>
              <a:rPr lang="fr-FR" sz="2400" b="1" dirty="0">
                <a:solidFill>
                  <a:prstClr val="black"/>
                </a:solidFill>
                <a:ea typeface="+mj-ea"/>
                <a:cs typeface="+mj-cs"/>
              </a:rPr>
              <a:t>A l’entrée de la zone des tortues, il y a une fiche explicative : </a:t>
            </a:r>
            <a:endParaRPr lang="fr-FR" dirty="0">
              <a:solidFill>
                <a:schemeClr val="tx1"/>
              </a:solidFill>
            </a:endParaRPr>
          </a:p>
        </p:txBody>
      </p:sp>
      <p:pic>
        <p:nvPicPr>
          <p:cNvPr id="4" name="Image 3">
            <a:extLst>
              <a:ext uri="{FF2B5EF4-FFF2-40B4-BE49-F238E27FC236}">
                <a16:creationId xmlns:a16="http://schemas.microsoft.com/office/drawing/2014/main" id="{81356E3F-E611-159F-3DCA-8344852FFC17}"/>
              </a:ext>
            </a:extLst>
          </p:cNvPr>
          <p:cNvPicPr>
            <a:picLocks noChangeAspect="1"/>
          </p:cNvPicPr>
          <p:nvPr/>
        </p:nvPicPr>
        <p:blipFill>
          <a:blip r:embed="rId2"/>
          <a:stretch>
            <a:fillRect/>
          </a:stretch>
        </p:blipFill>
        <p:spPr>
          <a:xfrm>
            <a:off x="1955764" y="1714005"/>
            <a:ext cx="8277297" cy="504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6555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CD9FB7-4800-465B-A485-EB3CB23D0B19}"/>
              </a:ext>
            </a:extLst>
          </p:cNvPr>
          <p:cNvSpPr>
            <a:spLocks noGrp="1"/>
          </p:cNvSpPr>
          <p:nvPr>
            <p:ph type="title"/>
          </p:nvPr>
        </p:nvSpPr>
        <p:spPr>
          <a:xfrm>
            <a:off x="1293813" y="287044"/>
            <a:ext cx="9601200" cy="1219200"/>
          </a:xfrm>
        </p:spPr>
        <p:txBody>
          <a:bodyPr>
            <a:normAutofit/>
          </a:bodyPr>
          <a:lstStyle/>
          <a:p>
            <a:pPr algn="ctr"/>
            <a:r>
              <a:rPr lang="fr-FR" b="1" dirty="0">
                <a:solidFill>
                  <a:srgbClr val="92D050"/>
                </a:solidFill>
              </a:rPr>
              <a:t>Les fiches d’animaux</a:t>
            </a:r>
            <a:endParaRPr lang="fr-FR" dirty="0">
              <a:solidFill>
                <a:srgbClr val="92D050"/>
              </a:solidFill>
            </a:endParaRPr>
          </a:p>
        </p:txBody>
      </p:sp>
      <p:sp>
        <p:nvSpPr>
          <p:cNvPr id="6" name="Espace réservé du contenu 5">
            <a:extLst>
              <a:ext uri="{FF2B5EF4-FFF2-40B4-BE49-F238E27FC236}">
                <a16:creationId xmlns:a16="http://schemas.microsoft.com/office/drawing/2014/main" id="{9FC190C4-184C-473A-99BE-89B5CA28E18C}"/>
              </a:ext>
            </a:extLst>
          </p:cNvPr>
          <p:cNvSpPr>
            <a:spLocks noGrp="1"/>
          </p:cNvSpPr>
          <p:nvPr>
            <p:ph sz="half" idx="2"/>
          </p:nvPr>
        </p:nvSpPr>
        <p:spPr>
          <a:xfrm>
            <a:off x="405783" y="1991686"/>
            <a:ext cx="10121744" cy="3962400"/>
          </a:xfrm>
        </p:spPr>
        <p:txBody>
          <a:bodyPr>
            <a:normAutofit/>
          </a:bodyPr>
          <a:lstStyle/>
          <a:p>
            <a:pPr marL="45720" indent="0">
              <a:buNone/>
            </a:pPr>
            <a:r>
              <a:rPr lang="fr-FR" sz="2400" b="1" dirty="0">
                <a:solidFill>
                  <a:prstClr val="black"/>
                </a:solidFill>
                <a:highlight>
                  <a:srgbClr val="C0C0C0"/>
                </a:highlight>
                <a:ea typeface="+mj-ea"/>
                <a:cs typeface="+mj-cs"/>
              </a:rPr>
              <a:t>Défi 14:</a:t>
            </a:r>
          </a:p>
          <a:p>
            <a:r>
              <a:rPr lang="fr-FR" dirty="0">
                <a:solidFill>
                  <a:schemeClr val="tx1"/>
                </a:solidFill>
              </a:rPr>
              <a:t>Retrouve dans la fiche un mot de la famille de </a:t>
            </a:r>
            <a:r>
              <a:rPr lang="fr-FR" b="1" dirty="0">
                <a:solidFill>
                  <a:schemeClr val="tx1"/>
                </a:solidFill>
              </a:rPr>
              <a:t>terre</a:t>
            </a:r>
            <a:r>
              <a:rPr lang="fr-FR" dirty="0">
                <a:solidFill>
                  <a:schemeClr val="tx1"/>
                </a:solidFill>
              </a:rPr>
              <a:t>.</a:t>
            </a:r>
          </a:p>
          <a:p>
            <a:r>
              <a:rPr lang="fr-FR" dirty="0">
                <a:solidFill>
                  <a:schemeClr val="tx1"/>
                </a:solidFill>
              </a:rPr>
              <a:t>Retrouve dans la fiche un mot de la famille de </a:t>
            </a:r>
            <a:r>
              <a:rPr lang="fr-FR" b="1" dirty="0">
                <a:solidFill>
                  <a:schemeClr val="tx1"/>
                </a:solidFill>
              </a:rPr>
              <a:t>os</a:t>
            </a:r>
            <a:r>
              <a:rPr lang="fr-FR" dirty="0">
                <a:solidFill>
                  <a:schemeClr val="tx1"/>
                </a:solidFill>
              </a:rPr>
              <a:t>.</a:t>
            </a:r>
          </a:p>
          <a:p>
            <a:r>
              <a:rPr lang="fr-FR" dirty="0">
                <a:solidFill>
                  <a:schemeClr val="tx1"/>
                </a:solidFill>
              </a:rPr>
              <a:t>Retrouve dans la fiche un mot de la famille de </a:t>
            </a:r>
            <a:r>
              <a:rPr lang="fr-FR" b="1" dirty="0">
                <a:solidFill>
                  <a:schemeClr val="tx1"/>
                </a:solidFill>
              </a:rPr>
              <a:t>aquarium</a:t>
            </a:r>
            <a:r>
              <a:rPr lang="fr-FR" dirty="0">
                <a:solidFill>
                  <a:schemeClr val="tx1"/>
                </a:solidFill>
              </a:rPr>
              <a:t>.</a:t>
            </a:r>
          </a:p>
          <a:p>
            <a:r>
              <a:rPr lang="fr-FR" dirty="0">
                <a:solidFill>
                  <a:schemeClr val="tx1"/>
                </a:solidFill>
              </a:rPr>
              <a:t>Retrouve dans la fiche un mot de la famille de </a:t>
            </a:r>
            <a:r>
              <a:rPr lang="fr-FR" b="1" dirty="0">
                <a:solidFill>
                  <a:schemeClr val="tx1"/>
                </a:solidFill>
              </a:rPr>
              <a:t>mer</a:t>
            </a:r>
            <a:r>
              <a:rPr lang="fr-FR" dirty="0">
                <a:solidFill>
                  <a:schemeClr val="tx1"/>
                </a:solidFill>
              </a:rPr>
              <a:t>.</a:t>
            </a:r>
          </a:p>
        </p:txBody>
      </p:sp>
    </p:spTree>
    <p:extLst>
      <p:ext uri="{BB962C8B-B14F-4D97-AF65-F5344CB8AC3E}">
        <p14:creationId xmlns:p14="http://schemas.microsoft.com/office/powerpoint/2010/main" val="84239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CD9FB7-4800-465B-A485-EB3CB23D0B19}"/>
              </a:ext>
            </a:extLst>
          </p:cNvPr>
          <p:cNvSpPr>
            <a:spLocks noGrp="1"/>
          </p:cNvSpPr>
          <p:nvPr>
            <p:ph type="title"/>
          </p:nvPr>
        </p:nvSpPr>
        <p:spPr>
          <a:xfrm>
            <a:off x="1158240" y="0"/>
            <a:ext cx="9875520" cy="1356360"/>
          </a:xfrm>
        </p:spPr>
        <p:txBody>
          <a:bodyPr>
            <a:normAutofit/>
          </a:bodyPr>
          <a:lstStyle/>
          <a:p>
            <a:pPr algn="ctr"/>
            <a:r>
              <a:rPr lang="fr-FR" b="1" dirty="0">
                <a:solidFill>
                  <a:srgbClr val="92D050"/>
                </a:solidFill>
              </a:rPr>
              <a:t>Au téléphone</a:t>
            </a:r>
            <a:endParaRPr lang="fr-FR" dirty="0">
              <a:solidFill>
                <a:srgbClr val="92D050"/>
              </a:solidFill>
            </a:endParaRPr>
          </a:p>
        </p:txBody>
      </p:sp>
      <p:sp>
        <p:nvSpPr>
          <p:cNvPr id="3" name="Espace réservé du contenu 2">
            <a:extLst>
              <a:ext uri="{FF2B5EF4-FFF2-40B4-BE49-F238E27FC236}">
                <a16:creationId xmlns:a16="http://schemas.microsoft.com/office/drawing/2014/main" id="{06A30C3B-572D-4BDE-AF4C-0DCB6411BA7C}"/>
              </a:ext>
            </a:extLst>
          </p:cNvPr>
          <p:cNvSpPr>
            <a:spLocks noGrp="1"/>
          </p:cNvSpPr>
          <p:nvPr>
            <p:ph idx="1"/>
          </p:nvPr>
        </p:nvSpPr>
        <p:spPr>
          <a:xfrm>
            <a:off x="371296" y="1229392"/>
            <a:ext cx="11014971" cy="4983162"/>
          </a:xfrm>
        </p:spPr>
        <p:txBody>
          <a:bodyPr>
            <a:normAutofit fontScale="92500"/>
          </a:bodyPr>
          <a:lstStyle/>
          <a:p>
            <a:pPr marL="45720" indent="0">
              <a:buNone/>
            </a:pPr>
            <a:r>
              <a:rPr lang="fr-FR" sz="2800" dirty="0">
                <a:solidFill>
                  <a:schemeClr val="tx1"/>
                </a:solidFill>
                <a:latin typeface="Calibri" panose="020F0502020204030204" pitchFamily="34" charset="0"/>
                <a:cs typeface="Calibri" panose="020F0502020204030204" pitchFamily="34" charset="0"/>
              </a:rPr>
              <a:t>Bastien et Mathilde s’appellent le soir pour se raconter leur journée. </a:t>
            </a:r>
          </a:p>
          <a:p>
            <a:pPr marL="45720" indent="0">
              <a:buNone/>
            </a:pPr>
            <a:r>
              <a:rPr lang="fr-FR" sz="2000" dirty="0">
                <a:solidFill>
                  <a:schemeClr val="accent1">
                    <a:lumMod val="50000"/>
                  </a:schemeClr>
                </a:solidFill>
                <a:latin typeface="Calibri" panose="020F0502020204030204" pitchFamily="34" charset="0"/>
                <a:cs typeface="Calibri" panose="020F0502020204030204" pitchFamily="34" charset="0"/>
              </a:rPr>
              <a:t>«</a:t>
            </a:r>
            <a:r>
              <a:rPr lang="fr-FR" sz="2400" dirty="0">
                <a:solidFill>
                  <a:schemeClr val="accent1">
                    <a:lumMod val="50000"/>
                  </a:schemeClr>
                </a:solidFill>
                <a:latin typeface="Calibri" panose="020F0502020204030204" pitchFamily="34" charset="0"/>
                <a:cs typeface="Calibri" panose="020F0502020204030204" pitchFamily="34" charset="0"/>
              </a:rPr>
              <a:t> Salut Bastien, comment vas-tu ? </a:t>
            </a:r>
          </a:p>
          <a:p>
            <a:pPr>
              <a:buFontTx/>
              <a:buChar char="-"/>
            </a:pPr>
            <a:r>
              <a:rPr lang="fr-FR" sz="2400" dirty="0">
                <a:solidFill>
                  <a:schemeClr val="accent1">
                    <a:lumMod val="50000"/>
                  </a:schemeClr>
                </a:solidFill>
                <a:latin typeface="Calibri" panose="020F0502020204030204" pitchFamily="34" charset="0"/>
                <a:cs typeface="Calibri" panose="020F0502020204030204" pitchFamily="34" charset="0"/>
              </a:rPr>
              <a:t>Super, et toi ? Comment se passent tes vacances ? </a:t>
            </a:r>
          </a:p>
          <a:p>
            <a:pPr>
              <a:buFontTx/>
              <a:buChar char="-"/>
            </a:pPr>
            <a:r>
              <a:rPr lang="fr-FR" sz="2400" dirty="0">
                <a:solidFill>
                  <a:schemeClr val="accent1">
                    <a:lumMod val="50000"/>
                  </a:schemeClr>
                </a:solidFill>
                <a:latin typeface="Calibri" panose="020F0502020204030204" pitchFamily="34" charset="0"/>
                <a:cs typeface="Calibri" panose="020F0502020204030204" pitchFamily="34" charset="0"/>
              </a:rPr>
              <a:t>Je suis en Alsace, c’est trop beau ! Aujourd’hui c’était génial, on a visité un zoo. J’ai vu des lions. La lionne était tranquille et surveillait ses petits. </a:t>
            </a:r>
          </a:p>
          <a:p>
            <a:pPr>
              <a:buFontTx/>
              <a:buChar char="-"/>
            </a:pPr>
            <a:r>
              <a:rPr lang="fr-FR" sz="2400" dirty="0">
                <a:solidFill>
                  <a:schemeClr val="accent1">
                    <a:lumMod val="50000"/>
                  </a:schemeClr>
                </a:solidFill>
                <a:latin typeface="Calibri" panose="020F0502020204030204" pitchFamily="34" charset="0"/>
                <a:cs typeface="Calibri" panose="020F0502020204030204" pitchFamily="34" charset="0"/>
              </a:rPr>
              <a:t>J’adore les lions ! As-tu vu le mâle ? </a:t>
            </a:r>
          </a:p>
          <a:p>
            <a:pPr>
              <a:buFontTx/>
              <a:buChar char="-"/>
            </a:pPr>
            <a:r>
              <a:rPr lang="fr-FR" sz="2400" dirty="0">
                <a:solidFill>
                  <a:schemeClr val="accent1">
                    <a:lumMod val="50000"/>
                  </a:schemeClr>
                </a:solidFill>
                <a:latin typeface="Calibri" panose="020F0502020204030204" pitchFamily="34" charset="0"/>
                <a:cs typeface="Calibri" panose="020F0502020204030204" pitchFamily="34" charset="0"/>
              </a:rPr>
              <a:t>Non, juste sa crinière. Il était caché au loin, derrière un arbre. Et toi, comment ça se passe ? </a:t>
            </a:r>
          </a:p>
          <a:p>
            <a:pPr>
              <a:buFontTx/>
              <a:buChar char="-"/>
            </a:pPr>
            <a:r>
              <a:rPr lang="fr-FR" sz="2400" dirty="0">
                <a:solidFill>
                  <a:schemeClr val="accent1">
                    <a:lumMod val="50000"/>
                  </a:schemeClr>
                </a:solidFill>
                <a:latin typeface="Calibri" panose="020F0502020204030204" pitchFamily="34" charset="0"/>
                <a:cs typeface="Calibri" panose="020F0502020204030204" pitchFamily="34" charset="0"/>
              </a:rPr>
              <a:t>Moi aussi j’ai visité un zoo, mais je n’ai pas vu de lion. J’ai passé beaucoup de temps avec les aras. Ils sont super beaux quand ils volent avec leurs grandes plumes de toutes les couleurs. </a:t>
            </a:r>
          </a:p>
          <a:p>
            <a:pPr>
              <a:buFontTx/>
              <a:buChar char="-"/>
            </a:pPr>
            <a:r>
              <a:rPr lang="fr-FR" sz="2400" dirty="0">
                <a:solidFill>
                  <a:schemeClr val="accent1">
                    <a:lumMod val="50000"/>
                  </a:schemeClr>
                </a:solidFill>
                <a:latin typeface="Calibri" panose="020F0502020204030204" pitchFamily="34" charset="0"/>
                <a:cs typeface="Calibri" panose="020F0502020204030204" pitchFamily="34" charset="0"/>
              </a:rPr>
              <a:t>Oui, mais j’ai peur de leurs becs moi ! Ah au fait, il faut absolument que je t’envoie les photos de mon voyage dans un train à vapeur. Trop chouette ! »</a:t>
            </a:r>
          </a:p>
        </p:txBody>
      </p:sp>
    </p:spTree>
    <p:extLst>
      <p:ext uri="{BB962C8B-B14F-4D97-AF65-F5344CB8AC3E}">
        <p14:creationId xmlns:p14="http://schemas.microsoft.com/office/powerpoint/2010/main" val="3980399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ase">
  <a:themeElements>
    <a:clrScheme name="Base">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otalTime>356</TotalTime>
  <Words>542</Words>
  <Application>Microsoft Office PowerPoint</Application>
  <PresentationFormat>Grand écran</PresentationFormat>
  <Paragraphs>51</Paragraphs>
  <Slides>10</Slides>
  <Notes>0</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10</vt:i4>
      </vt:variant>
    </vt:vector>
  </HeadingPairs>
  <TitlesOfParts>
    <vt:vector size="16" baseType="lpstr">
      <vt:lpstr>Arial</vt:lpstr>
      <vt:lpstr>Arial Black</vt:lpstr>
      <vt:lpstr>Calibri</vt:lpstr>
      <vt:lpstr>Corbel</vt:lpstr>
      <vt:lpstr>Thème Office</vt:lpstr>
      <vt:lpstr>Base</vt:lpstr>
      <vt:lpstr>Les vacances de Mathilde et Bastien</vt:lpstr>
      <vt:lpstr>L’histoire</vt:lpstr>
      <vt:lpstr>                                                                                                            Le zoo de Mulhouse</vt:lpstr>
      <vt:lpstr>Le zoo de Bastien à Sanary</vt:lpstr>
      <vt:lpstr>Les fiches d’animaux</vt:lpstr>
      <vt:lpstr>Les fiches d’animaux</vt:lpstr>
      <vt:lpstr>Les fiches d’animaux</vt:lpstr>
      <vt:lpstr>Les fiches d’animaux</vt:lpstr>
      <vt:lpstr>Au téléphone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Gagne ton chapitre</dc:title>
  <dc:creator>MHF</dc:creator>
  <cp:lastModifiedBy>NP</cp:lastModifiedBy>
  <cp:revision>52</cp:revision>
  <dcterms:created xsi:type="dcterms:W3CDTF">2021-06-27T12:28:36Z</dcterms:created>
  <dcterms:modified xsi:type="dcterms:W3CDTF">2022-07-02T10:09:30Z</dcterms:modified>
</cp:coreProperties>
</file>